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C75834-19FC-45F9-865E-6A99758360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D5D65B6-A43C-4ED2-8BD3-F4CF9DB8D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7F5079F-3A46-459A-BDB6-E5E8B2599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D03B-26FF-48B9-B90F-12230ECCB2E1}" type="datetimeFigureOut">
              <a:rPr lang="ko-KR" altLang="en-US" smtClean="0"/>
              <a:t>2019-03-05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A540F55-26A4-4A6A-A644-E147BA504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DCBCF43-B60E-46A6-B39E-79A09ACAB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FD4B-D8A9-4831-BB39-2E22E18B90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16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0CD16A6-16D1-462F-B4ED-8EF6476B6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1D95F2F-E6DF-4760-A411-9292FE1A8B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4A0BF4D-88AC-4182-AA3D-0A3CAA671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D03B-26FF-48B9-B90F-12230ECCB2E1}" type="datetimeFigureOut">
              <a:rPr lang="ko-KR" altLang="en-US" smtClean="0"/>
              <a:t>2019-03-05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2E5A3BF-4471-4A0A-A266-0343F6D3F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ED34141-AF2D-4D00-BDF0-894FE680E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FD4B-D8A9-4831-BB39-2E22E18B90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4424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60ECD9A-14E5-49CE-BDEC-41AC3DDC29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40304B8-5DE6-46C2-9062-7499F1C663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3B195B6-A251-4FDB-BB2F-2B2C522AE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D03B-26FF-48B9-B90F-12230ECCB2E1}" type="datetimeFigureOut">
              <a:rPr lang="ko-KR" altLang="en-US" smtClean="0"/>
              <a:t>2019-03-05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27D7574-C22F-4085-A6B4-2F7311F83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5A53128-7526-4D19-AD3C-6D828BF48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FD4B-D8A9-4831-BB39-2E22E18B90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999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129C248-3B6A-4F50-906E-95D1691DA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9D4F832-E716-4EDA-A959-03E894C32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9274318-154C-4EAF-8879-15ADE6BA4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D03B-26FF-48B9-B90F-12230ECCB2E1}" type="datetimeFigureOut">
              <a:rPr lang="ko-KR" altLang="en-US" smtClean="0"/>
              <a:t>2019-03-05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F8E769C-2250-4EF3-B68F-9155CDB8B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2C2587A-7A78-482C-8EC2-0E5989624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FD4B-D8A9-4831-BB39-2E22E18B90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2360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AE6BA48-369B-44FD-9E85-8887F1C90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2093811-1B28-44F4-B037-62498D0104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B51E7D8-3A5F-48FB-81F9-CB104B459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D03B-26FF-48B9-B90F-12230ECCB2E1}" type="datetimeFigureOut">
              <a:rPr lang="ko-KR" altLang="en-US" smtClean="0"/>
              <a:t>2019-03-05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F529560-924F-4413-86F9-4A3F6B084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0BE1517-D4A7-4E92-9E7F-F3097AA76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FD4B-D8A9-4831-BB39-2E22E18B90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1686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FF7BB4-D12B-485A-B1C1-977C68F31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CBF9E53-B0C2-44D6-8631-AAA3CC9292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C67BA4C3-A142-4A3E-A9CE-34B4B26ED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4C7199B-7D5C-4EDB-9A16-BDAB69C6D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D03B-26FF-48B9-B90F-12230ECCB2E1}" type="datetimeFigureOut">
              <a:rPr lang="ko-KR" altLang="en-US" smtClean="0"/>
              <a:t>2019-03-05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E545B25-1A85-4182-A258-0F141826A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C14625B-AA97-4B88-A886-1DD6596FD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FD4B-D8A9-4831-BB39-2E22E18B90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407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09578A5-6842-4A41-B402-F49A11B8A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AC30729-6212-488A-A83D-851705F8B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D83163D-5E35-40B4-9CDC-E9CEE0145A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429C2DC-FA53-4BEE-B9D4-1FB2346ED5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4BE339D-4E6A-4649-83E9-66B264C6AE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E2B18FF-C9BE-428C-89DB-57BFA1FEC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D03B-26FF-48B9-B90F-12230ECCB2E1}" type="datetimeFigureOut">
              <a:rPr lang="ko-KR" altLang="en-US" smtClean="0"/>
              <a:t>2019-03-05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6848A62-5BE8-495C-B8AF-021767B8A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E943C05-7EC1-4B65-B7EF-019D5897A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FD4B-D8A9-4831-BB39-2E22E18B90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376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E3DF8F9-6E0F-40AF-B3C1-8D27137EF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24285A3-5AE1-4FA3-87C0-501DCD4C1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D03B-26FF-48B9-B90F-12230ECCB2E1}" type="datetimeFigureOut">
              <a:rPr lang="ko-KR" altLang="en-US" smtClean="0"/>
              <a:t>2019-03-05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7203CB7-BE5E-4E51-9AB5-845926A21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A8E2F83-5779-42F1-8B7E-E65F61B3A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FD4B-D8A9-4831-BB39-2E22E18B90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002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B197B8F-3C09-440C-B610-AD137AE81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D03B-26FF-48B9-B90F-12230ECCB2E1}" type="datetimeFigureOut">
              <a:rPr lang="ko-KR" altLang="en-US" smtClean="0"/>
              <a:t>2019-03-05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D3C425C-4FC3-427C-8C3B-B3B605B58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2A61895-7C6D-4323-93EF-35E3B864D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FD4B-D8A9-4831-BB39-2E22E18B90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4956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AB463A-1B7C-4889-9063-AE16C0998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86585E3-7A43-4FA4-B8C6-27CF94C72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53E2280-162C-4957-9055-C1A3C75626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608DB2C-A690-4304-97B1-4D1E883F4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D03B-26FF-48B9-B90F-12230ECCB2E1}" type="datetimeFigureOut">
              <a:rPr lang="ko-KR" altLang="en-US" smtClean="0"/>
              <a:t>2019-03-05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5B88BD1-6C6B-48FF-905D-BDB551ED3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5792445-7C42-465B-ACEC-DBDA0C2D1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FD4B-D8A9-4831-BB39-2E22E18B90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618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A3A2EA-DA1B-46A7-8CDC-6E8E1E9B9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07BAF64-44A3-42A9-81C8-A3DB624EB9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7B96C3A-64F3-47D9-A7BF-8A699541D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CBAD998-F5D4-4958-8581-45F077F8F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CD03B-26FF-48B9-B90F-12230ECCB2E1}" type="datetimeFigureOut">
              <a:rPr lang="ko-KR" altLang="en-US" smtClean="0"/>
              <a:t>2019-03-05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6C442A7-54B2-43F6-88E8-A4A2016C8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C77D8EC-65DE-4956-8614-ABEBC56B1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4FD4B-D8A9-4831-BB39-2E22E18B90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817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CE7042A1-8D57-4BA8-8428-D6C9EB4B1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EA8F220-1310-4CDB-B091-3E9ECDC1A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3A62756-34DA-4C23-A3C9-B25C5E5C43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CD03B-26FF-48B9-B90F-12230ECCB2E1}" type="datetimeFigureOut">
              <a:rPr lang="ko-KR" altLang="en-US" smtClean="0"/>
              <a:t>2019-03-05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0A51E85-0429-4D1B-B85C-2851199BE1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99FB99-9F71-436F-A694-80B3AB1E0E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4FD4B-D8A9-4831-BB39-2E22E18B90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032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iaf.or.kr/prombicycl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giaf.master@gmail.com" TargetMode="External"/><Relationship Id="rId2" Type="http://schemas.openxmlformats.org/officeDocument/2006/relationships/hyperlink" Target="mailto:&#51060;&#47700;&#51068;giaf.artproject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>
            <a:extLst>
              <a:ext uri="{FF2B5EF4-FFF2-40B4-BE49-F238E27FC236}">
                <a16:creationId xmlns:a16="http://schemas.microsoft.com/office/drawing/2014/main" id="{714C715D-B246-4631-A597-4FF21C0727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359" y="640724"/>
            <a:ext cx="7480183" cy="1655762"/>
          </a:xfrm>
        </p:spPr>
        <p:txBody>
          <a:bodyPr>
            <a:normAutofit/>
          </a:bodyPr>
          <a:lstStyle/>
          <a:p>
            <a:pPr algn="l"/>
            <a:r>
              <a:rPr lang="en-US" altLang="ko-KR" sz="2700" b="1" dirty="0">
                <a:latin typeface="돋움" panose="020B0600000101010101" pitchFamily="50" charset="-127"/>
                <a:ea typeface="돋움" panose="020B0600000101010101" pitchFamily="50" charset="-127"/>
              </a:rPr>
              <a:t>2019 </a:t>
            </a:r>
            <a:r>
              <a:rPr lang="ko-KR" altLang="ko-KR" sz="2700" b="1" dirty="0">
                <a:latin typeface="돋움" panose="020B0600000101010101" pitchFamily="50" charset="-127"/>
                <a:ea typeface="돋움" panose="020B0600000101010101" pitchFamily="50" charset="-127"/>
              </a:rPr>
              <a:t>광화문국제아트페스티벌</a:t>
            </a:r>
            <a:endParaRPr lang="en-US" altLang="ko-KR" sz="2700" b="1" dirty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algn="l"/>
            <a:r>
              <a:rPr lang="en-US" altLang="ko-KR" sz="2700" b="1" dirty="0">
                <a:latin typeface="돋움" panose="020B0600000101010101" pitchFamily="50" charset="-127"/>
                <a:ea typeface="돋움" panose="020B0600000101010101" pitchFamily="50" charset="-127"/>
              </a:rPr>
              <a:t>ART BICYCLE PROJECT APPLY</a:t>
            </a:r>
          </a:p>
          <a:p>
            <a:pPr algn="l"/>
            <a:r>
              <a:rPr lang="ko-KR" altLang="en-US" sz="2700" b="1" dirty="0">
                <a:latin typeface="돋움" panose="020B0600000101010101" pitchFamily="50" charset="-127"/>
                <a:ea typeface="돋움" panose="020B0600000101010101" pitchFamily="50" charset="-127"/>
              </a:rPr>
              <a:t>아트 </a:t>
            </a:r>
            <a:r>
              <a:rPr lang="ko-KR" altLang="en-US" sz="2700" b="1" dirty="0" err="1">
                <a:latin typeface="돋움" panose="020B0600000101010101" pitchFamily="50" charset="-127"/>
                <a:ea typeface="돋움" panose="020B0600000101010101" pitchFamily="50" charset="-127"/>
              </a:rPr>
              <a:t>바이시클</a:t>
            </a:r>
            <a:r>
              <a:rPr lang="ko-KR" altLang="en-US" sz="2700" b="1" dirty="0">
                <a:latin typeface="돋움" panose="020B0600000101010101" pitchFamily="50" charset="-127"/>
                <a:ea typeface="돋움" panose="020B0600000101010101" pitchFamily="50" charset="-127"/>
              </a:rPr>
              <a:t> 프로젝트 지원서</a:t>
            </a:r>
            <a:endParaRPr lang="en-US" altLang="ko-KR" sz="2700" b="1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4" name="부제목 2">
            <a:extLst>
              <a:ext uri="{FF2B5EF4-FFF2-40B4-BE49-F238E27FC236}">
                <a16:creationId xmlns:a16="http://schemas.microsoft.com/office/drawing/2014/main" id="{C070FD48-816B-40E2-93E0-1B3EE1E518D0}"/>
              </a:ext>
            </a:extLst>
          </p:cNvPr>
          <p:cNvSpPr txBox="1">
            <a:spLocks/>
          </p:cNvSpPr>
          <p:nvPr/>
        </p:nvSpPr>
        <p:spPr>
          <a:xfrm>
            <a:off x="704677" y="2213128"/>
            <a:ext cx="10282107" cy="5531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ko-KR" altLang="en-US" sz="1100" dirty="0">
                <a:latin typeface="돋움" panose="020B0600000101010101" pitchFamily="50" charset="-127"/>
                <a:ea typeface="돋움" panose="020B0600000101010101" pitchFamily="50" charset="-127"/>
              </a:rPr>
              <a:t>*지원서를 작성하시기 전에 공식 홈페이지</a:t>
            </a:r>
            <a:r>
              <a:rPr lang="en-US" altLang="ko-KR" sz="1100" dirty="0">
                <a:latin typeface="돋움" panose="020B0600000101010101" pitchFamily="50" charset="-127"/>
                <a:ea typeface="돋움" panose="020B0600000101010101" pitchFamily="50" charset="-127"/>
              </a:rPr>
              <a:t>(</a:t>
            </a:r>
            <a:r>
              <a:rPr lang="en-US" altLang="ko-KR" sz="1100" dirty="0">
                <a:latin typeface="돋움" panose="020B0600000101010101" pitchFamily="50" charset="-127"/>
                <a:ea typeface="돋움" panose="020B0600000101010101" pitchFamily="50" charset="-127"/>
                <a:hlinkClick r:id="rId2"/>
              </a:rPr>
              <a:t>www.giaf.or.kr/prombicycle</a:t>
            </a:r>
            <a:r>
              <a:rPr lang="en-US" altLang="ko-KR" sz="1100" dirty="0">
                <a:latin typeface="돋움" panose="020B0600000101010101" pitchFamily="50" charset="-127"/>
                <a:ea typeface="돋움" panose="020B0600000101010101" pitchFamily="50" charset="-127"/>
              </a:rPr>
              <a:t>)</a:t>
            </a:r>
            <a:r>
              <a:rPr lang="ko-KR" altLang="en-US" sz="1100" dirty="0">
                <a:latin typeface="돋움" panose="020B0600000101010101" pitchFamily="50" charset="-127"/>
                <a:ea typeface="돋움" panose="020B0600000101010101" pitchFamily="50" charset="-127"/>
              </a:rPr>
              <a:t>에서 세부사항 및 유의사항을</a:t>
            </a:r>
            <a:r>
              <a:rPr lang="en-US" altLang="ko-KR" sz="1100" dirty="0"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ko-KR" altLang="en-US" sz="1100" dirty="0">
                <a:latin typeface="돋움" panose="020B0600000101010101" pitchFamily="50" charset="-127"/>
                <a:ea typeface="돋움" panose="020B0600000101010101" pitchFamily="50" charset="-127"/>
              </a:rPr>
              <a:t>다시 한 번 꼼꼼히 확인해주시기 바랍니다</a:t>
            </a:r>
            <a:r>
              <a:rPr lang="en-US" altLang="ko-KR" sz="1100" dirty="0">
                <a:latin typeface="돋움" panose="020B0600000101010101" pitchFamily="50" charset="-127"/>
                <a:ea typeface="돋움" panose="020B0600000101010101" pitchFamily="50" charset="-127"/>
              </a:rPr>
              <a:t>!</a:t>
            </a:r>
            <a:endParaRPr lang="ko-KR" altLang="ko-KR" sz="1100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D8C2B8-F636-4D96-B57D-D78F75BCA629}"/>
              </a:ext>
            </a:extLst>
          </p:cNvPr>
          <p:cNvSpPr txBox="1"/>
          <p:nvPr/>
        </p:nvSpPr>
        <p:spPr>
          <a:xfrm>
            <a:off x="704677" y="3598820"/>
            <a:ext cx="64595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>
                <a:latin typeface="돋움" panose="020B0600000101010101" pitchFamily="50" charset="-127"/>
                <a:ea typeface="돋움" panose="020B0600000101010101" pitchFamily="50" charset="-127"/>
              </a:rPr>
              <a:t>*지원자 기본정보</a:t>
            </a:r>
            <a:endParaRPr lang="en-US" altLang="ko-KR" sz="2000" b="1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6ADF8758-B88C-48AC-B0F7-1DB66F91E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090424"/>
              </p:ext>
            </p:extLst>
          </p:nvPr>
        </p:nvGraphicFramePr>
        <p:xfrm>
          <a:off x="707472" y="4064467"/>
          <a:ext cx="10606480" cy="21111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80595">
                  <a:extLst>
                    <a:ext uri="{9D8B030D-6E8A-4147-A177-3AD203B41FA5}">
                      <a16:colId xmlns:a16="http://schemas.microsoft.com/office/drawing/2014/main" val="2780619921"/>
                    </a:ext>
                  </a:extLst>
                </a:gridCol>
                <a:gridCol w="3622645">
                  <a:extLst>
                    <a:ext uri="{9D8B030D-6E8A-4147-A177-3AD203B41FA5}">
                      <a16:colId xmlns:a16="http://schemas.microsoft.com/office/drawing/2014/main" val="2606409032"/>
                    </a:ext>
                  </a:extLst>
                </a:gridCol>
                <a:gridCol w="5303240">
                  <a:extLst>
                    <a:ext uri="{9D8B030D-6E8A-4147-A177-3AD203B41FA5}">
                      <a16:colId xmlns:a16="http://schemas.microsoft.com/office/drawing/2014/main" val="3629638329"/>
                    </a:ext>
                  </a:extLst>
                </a:gridCol>
              </a:tblGrid>
              <a:tr h="84534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성명</a:t>
                      </a:r>
                      <a:r>
                        <a:rPr lang="en-US" altLang="ko-KR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/</a:t>
                      </a:r>
                      <a:r>
                        <a:rPr lang="ko-KR" altLang="en-US" u="sng" dirty="0" err="1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팀명</a:t>
                      </a:r>
                      <a:endParaRPr lang="en-US" altLang="ko-KR" u="sng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 latinLnBrk="1"/>
                      <a:endParaRPr lang="ko-KR" altLang="en-US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u="sng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9290581"/>
                  </a:ext>
                </a:extLst>
              </a:tr>
              <a:tr h="632884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연락처</a:t>
                      </a:r>
                      <a:endParaRPr lang="en-US" altLang="ko-KR" u="sng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algn="ctr" latinLnBrk="1"/>
                      <a:r>
                        <a:rPr lang="en-US" altLang="ko-KR" sz="16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16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팀일 경우</a:t>
                      </a:r>
                      <a:endParaRPr lang="en-US" altLang="ko-KR" sz="1600" u="sng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6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대표자</a:t>
                      </a:r>
                      <a:r>
                        <a:rPr lang="en-US" altLang="ko-KR" sz="16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  <a:endParaRPr lang="ko-KR" altLang="en-US" sz="1600" u="sng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5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핸드폰 </a:t>
                      </a:r>
                      <a:r>
                        <a:rPr lang="en-US" altLang="ko-KR" sz="15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Mobile.</a:t>
                      </a:r>
                      <a:endParaRPr lang="ko-KR" altLang="en-US" sz="1500" dirty="0">
                        <a:solidFill>
                          <a:schemeClr val="bg1">
                            <a:lumMod val="65000"/>
                          </a:schemeClr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14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개인정보 광고활용동의</a:t>
                      </a:r>
                      <a:r>
                        <a:rPr lang="en-US" altLang="ko-KR" sz="14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  <a:r>
                        <a:rPr lang="ko-KR" altLang="en-US" sz="14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광화문국제아트페스티벌의 전시 및</a:t>
                      </a:r>
                      <a:endParaRPr lang="en-US" altLang="ko-KR" sz="14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4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전시연계 프로그램 관련 안내를 수신하겠습니까</a:t>
                      </a:r>
                      <a:r>
                        <a:rPr lang="en-US" altLang="ko-KR" sz="1400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?</a:t>
                      </a:r>
                      <a:endParaRPr lang="ko-KR" altLang="en-US" sz="1400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1412928"/>
                  </a:ext>
                </a:extLst>
              </a:tr>
              <a:tr h="63288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5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이메일 </a:t>
                      </a:r>
                      <a:r>
                        <a:rPr lang="en-US" altLang="ko-KR" sz="15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E-mail.</a:t>
                      </a:r>
                      <a:endParaRPr lang="ko-KR" altLang="en-US" sz="1500" dirty="0">
                        <a:solidFill>
                          <a:schemeClr val="bg1">
                            <a:lumMod val="65000"/>
                          </a:schemeClr>
                        </a:solidFill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예 </a:t>
                      </a:r>
                      <a:r>
                        <a:rPr lang="en-US" altLang="ko-KR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/ </a:t>
                      </a:r>
                      <a:r>
                        <a:rPr lang="ko-KR" altLang="en-US" dirty="0" err="1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아니오</a:t>
                      </a:r>
                      <a:endParaRPr lang="ko-KR" altLang="en-US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14875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0682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부제목 2">
            <a:extLst>
              <a:ext uri="{FF2B5EF4-FFF2-40B4-BE49-F238E27FC236}">
                <a16:creationId xmlns:a16="http://schemas.microsoft.com/office/drawing/2014/main" id="{48FEAE99-484B-45C6-9D89-A3E3543E4903}"/>
              </a:ext>
            </a:extLst>
          </p:cNvPr>
          <p:cNvSpPr txBox="1">
            <a:spLocks/>
          </p:cNvSpPr>
          <p:nvPr/>
        </p:nvSpPr>
        <p:spPr>
          <a:xfrm>
            <a:off x="640360" y="640724"/>
            <a:ext cx="10673592" cy="1003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2700" b="1" dirty="0">
                <a:latin typeface="돋움" panose="020B0600000101010101" pitchFamily="50" charset="-127"/>
                <a:ea typeface="돋움" panose="020B0600000101010101" pitchFamily="50" charset="-127"/>
              </a:rPr>
              <a:t>작품</a:t>
            </a:r>
            <a:r>
              <a:rPr lang="en-US" altLang="ko-KR" sz="2700" b="1" dirty="0"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2700" b="1" dirty="0">
                <a:latin typeface="돋움" panose="020B0600000101010101" pitchFamily="50" charset="-127"/>
                <a:ea typeface="돋움" panose="020B0600000101010101" pitchFamily="50" charset="-127"/>
              </a:rPr>
              <a:t>프로젝트</a:t>
            </a:r>
            <a:endParaRPr lang="en-US" altLang="ko-KR" sz="2700" b="1" dirty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0" indent="0">
              <a:buNone/>
            </a:pPr>
            <a:r>
              <a:rPr lang="ko-KR" altLang="en-US" sz="1600" b="1" dirty="0">
                <a:latin typeface="돋움" panose="020B0600000101010101" pitchFamily="50" charset="-127"/>
                <a:ea typeface="돋움" panose="020B0600000101010101" pitchFamily="50" charset="-127"/>
              </a:rPr>
              <a:t>*프레임 도색 작업에 활용할 작품 혹은 그와 비슷하거나 같은 맥락의 작업만 첨부해주세요</a:t>
            </a:r>
            <a:r>
              <a:rPr lang="en-US" altLang="ko-KR" sz="1600" b="1" dirty="0">
                <a:latin typeface="돋움" panose="020B0600000101010101" pitchFamily="50" charset="-127"/>
                <a:ea typeface="돋움" panose="020B0600000101010101" pitchFamily="50" charset="-127"/>
              </a:rPr>
              <a:t>.</a:t>
            </a: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AA9E4A03-2F36-4F15-ACD2-39797E8394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809081"/>
              </p:ext>
            </p:extLst>
          </p:nvPr>
        </p:nvGraphicFramePr>
        <p:xfrm>
          <a:off x="707472" y="1862356"/>
          <a:ext cx="10606480" cy="435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98671">
                  <a:extLst>
                    <a:ext uri="{9D8B030D-6E8A-4147-A177-3AD203B41FA5}">
                      <a16:colId xmlns:a16="http://schemas.microsoft.com/office/drawing/2014/main" val="2780619921"/>
                    </a:ext>
                  </a:extLst>
                </a:gridCol>
                <a:gridCol w="4107809">
                  <a:extLst>
                    <a:ext uri="{9D8B030D-6E8A-4147-A177-3AD203B41FA5}">
                      <a16:colId xmlns:a16="http://schemas.microsoft.com/office/drawing/2014/main" val="3042527714"/>
                    </a:ext>
                  </a:extLst>
                </a:gridCol>
              </a:tblGrid>
              <a:tr h="399600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13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사진</a:t>
                      </a:r>
                      <a:r>
                        <a:rPr lang="en-US" altLang="ko-KR" sz="13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  <a:endParaRPr lang="ko-KR" altLang="en-US" sz="1300" u="sng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설명</a:t>
                      </a:r>
                      <a:endParaRPr lang="en-US" altLang="ko-KR" sz="1300" u="sng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13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개수 및 내용에 따라 본 슬라이드 복제해 사용</a:t>
                      </a:r>
                      <a:r>
                        <a:rPr lang="en-US" altLang="ko-KR" sz="13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최대 </a:t>
                      </a:r>
                      <a:r>
                        <a:rPr lang="en-US" altLang="ko-KR" sz="13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5</a:t>
                      </a:r>
                      <a:r>
                        <a:rPr lang="ko-KR" altLang="en-US" sz="13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장까지</a:t>
                      </a:r>
                      <a:r>
                        <a:rPr lang="en-US" altLang="ko-KR" sz="13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5929058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정보</a:t>
                      </a:r>
                      <a:r>
                        <a:rPr lang="en-US" altLang="ko-KR" sz="13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13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제목</a:t>
                      </a:r>
                      <a:r>
                        <a:rPr lang="en-US" altLang="ko-KR" sz="13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, </a:t>
                      </a:r>
                      <a:r>
                        <a:rPr lang="ko-KR" altLang="en-US" sz="13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연도</a:t>
                      </a:r>
                      <a:r>
                        <a:rPr lang="en-US" altLang="ko-KR" sz="13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  <a:endParaRPr lang="ko-KR" altLang="en-US" sz="1300" u="sng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1100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633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부제목 2">
            <a:extLst>
              <a:ext uri="{FF2B5EF4-FFF2-40B4-BE49-F238E27FC236}">
                <a16:creationId xmlns:a16="http://schemas.microsoft.com/office/drawing/2014/main" id="{ADF8FB7D-4979-4CFA-BE6A-F00387430BEB}"/>
              </a:ext>
            </a:extLst>
          </p:cNvPr>
          <p:cNvSpPr txBox="1">
            <a:spLocks/>
          </p:cNvSpPr>
          <p:nvPr/>
        </p:nvSpPr>
        <p:spPr>
          <a:xfrm>
            <a:off x="640359" y="640724"/>
            <a:ext cx="5206767" cy="1003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2700" b="1" dirty="0">
                <a:latin typeface="돋움" panose="020B0600000101010101" pitchFamily="50" charset="-127"/>
                <a:ea typeface="돋움" panose="020B0600000101010101" pitchFamily="50" charset="-127"/>
              </a:rPr>
              <a:t>작업</a:t>
            </a:r>
            <a:r>
              <a:rPr lang="en-US" altLang="ko-KR" sz="2700" b="1" dirty="0"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2700" b="1" dirty="0">
                <a:latin typeface="돋움" panose="020B0600000101010101" pitchFamily="50" charset="-127"/>
                <a:ea typeface="돋움" panose="020B0600000101010101" pitchFamily="50" charset="-127"/>
              </a:rPr>
              <a:t>프로젝트 설명</a:t>
            </a:r>
            <a:endParaRPr lang="en-US" altLang="ko-KR" sz="2700" b="1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AA9E4A03-2F36-4F15-ACD2-39797E8394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968816"/>
              </p:ext>
            </p:extLst>
          </p:nvPr>
        </p:nvGraphicFramePr>
        <p:xfrm>
          <a:off x="707472" y="1862356"/>
          <a:ext cx="10606480" cy="43549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03240">
                  <a:extLst>
                    <a:ext uri="{9D8B030D-6E8A-4147-A177-3AD203B41FA5}">
                      <a16:colId xmlns:a16="http://schemas.microsoft.com/office/drawing/2014/main" val="2780619921"/>
                    </a:ext>
                  </a:extLst>
                </a:gridCol>
                <a:gridCol w="5303240">
                  <a:extLst>
                    <a:ext uri="{9D8B030D-6E8A-4147-A177-3AD203B41FA5}">
                      <a16:colId xmlns:a16="http://schemas.microsoft.com/office/drawing/2014/main" val="3042527714"/>
                    </a:ext>
                  </a:extLst>
                </a:gridCol>
              </a:tblGrid>
              <a:tr h="4354919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3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돋움체</a:t>
                      </a:r>
                      <a:r>
                        <a:rPr lang="en-US" altLang="ko-KR" sz="13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, 13pt </a:t>
                      </a:r>
                      <a:r>
                        <a:rPr lang="ko-KR" altLang="en-US" sz="13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이내로 본 페이지에 한해 작성해주세요</a:t>
                      </a:r>
                      <a:r>
                        <a:rPr lang="en-US" altLang="ko-KR" sz="1300" u="sng" dirty="0">
                          <a:latin typeface="돋움" panose="020B0600000101010101" pitchFamily="50" charset="-127"/>
                          <a:ea typeface="돋움" panose="020B0600000101010101" pitchFamily="50" charset="-127"/>
                          <a:sym typeface="Wingdings" panose="05000000000000000000" pitchFamily="2" charset="2"/>
                        </a:rPr>
                        <a:t></a:t>
                      </a:r>
                      <a:endParaRPr lang="ko-KR" altLang="en-US" sz="1300" u="sng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300" u="sng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59290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1359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부제목 2">
            <a:extLst>
              <a:ext uri="{FF2B5EF4-FFF2-40B4-BE49-F238E27FC236}">
                <a16:creationId xmlns:a16="http://schemas.microsoft.com/office/drawing/2014/main" id="{ADF8FB7D-4979-4CFA-BE6A-F00387430BEB}"/>
              </a:ext>
            </a:extLst>
          </p:cNvPr>
          <p:cNvSpPr txBox="1">
            <a:spLocks/>
          </p:cNvSpPr>
          <p:nvPr/>
        </p:nvSpPr>
        <p:spPr>
          <a:xfrm>
            <a:off x="640360" y="640724"/>
            <a:ext cx="10673592" cy="1003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2700" b="1" dirty="0">
                <a:latin typeface="돋움" panose="020B0600000101010101" pitchFamily="50" charset="-127"/>
                <a:ea typeface="돋움" panose="020B0600000101010101" pitchFamily="50" charset="-127"/>
              </a:rPr>
              <a:t>작가</a:t>
            </a:r>
            <a:r>
              <a:rPr lang="en-US" altLang="ko-KR" sz="2700" b="1" dirty="0">
                <a:latin typeface="돋움" panose="020B0600000101010101" pitchFamily="50" charset="-127"/>
                <a:ea typeface="돋움" panose="020B0600000101010101" pitchFamily="50" charset="-127"/>
              </a:rPr>
              <a:t>/</a:t>
            </a:r>
            <a:r>
              <a:rPr lang="ko-KR" altLang="en-US" sz="2700" b="1" dirty="0">
                <a:latin typeface="돋움" panose="020B0600000101010101" pitchFamily="50" charset="-127"/>
                <a:ea typeface="돋움" panose="020B0600000101010101" pitchFamily="50" charset="-127"/>
              </a:rPr>
              <a:t>팀 약력</a:t>
            </a:r>
            <a:endParaRPr lang="en-US" altLang="ko-KR" sz="2700" b="1" dirty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0" indent="0">
              <a:buNone/>
            </a:pPr>
            <a:r>
              <a:rPr lang="ko-KR" altLang="en-US" sz="1600" b="1" dirty="0">
                <a:latin typeface="돋움" panose="020B0600000101010101" pitchFamily="50" charset="-127"/>
                <a:ea typeface="돋움" panose="020B0600000101010101" pitchFamily="50" charset="-127"/>
              </a:rPr>
              <a:t>*팀의 경우 팀의 활동 약력을 기재</a:t>
            </a:r>
            <a:endParaRPr lang="en-US" altLang="ko-KR" sz="1600" b="1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1F116304-9D44-4868-94D4-EF15C9E58C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306440"/>
              </p:ext>
            </p:extLst>
          </p:nvPr>
        </p:nvGraphicFramePr>
        <p:xfrm>
          <a:off x="707472" y="1862356"/>
          <a:ext cx="10606480" cy="43549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03240">
                  <a:extLst>
                    <a:ext uri="{9D8B030D-6E8A-4147-A177-3AD203B41FA5}">
                      <a16:colId xmlns:a16="http://schemas.microsoft.com/office/drawing/2014/main" val="2780619921"/>
                    </a:ext>
                  </a:extLst>
                </a:gridCol>
                <a:gridCol w="5303240">
                  <a:extLst>
                    <a:ext uri="{9D8B030D-6E8A-4147-A177-3AD203B41FA5}">
                      <a16:colId xmlns:a16="http://schemas.microsoft.com/office/drawing/2014/main" val="3042527714"/>
                    </a:ext>
                  </a:extLst>
                </a:gridCol>
              </a:tblGrid>
              <a:tr h="4354919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3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돋움체</a:t>
                      </a:r>
                      <a:r>
                        <a:rPr lang="en-US" altLang="ko-KR" sz="13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, 13pt </a:t>
                      </a:r>
                      <a:r>
                        <a:rPr lang="ko-KR" altLang="en-US" sz="13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이내로 본페이지 내에 작성해 주세요</a:t>
                      </a:r>
                      <a:r>
                        <a:rPr lang="en-US" altLang="ko-KR" sz="13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!</a:t>
                      </a:r>
                    </a:p>
                    <a:p>
                      <a:pPr algn="l" latinLnBrk="1"/>
                      <a:r>
                        <a:rPr lang="en-US" altLang="ko-KR" sz="13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13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분량이 </a:t>
                      </a:r>
                      <a:r>
                        <a:rPr lang="ko-KR" altLang="en-US" sz="1300" u="sng" dirty="0" err="1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넘칠경우</a:t>
                      </a:r>
                      <a:r>
                        <a:rPr lang="ko-KR" altLang="en-US" sz="13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 선별하여 작성</a:t>
                      </a:r>
                      <a:r>
                        <a:rPr lang="en-US" altLang="ko-KR" sz="13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  <a:endParaRPr lang="ko-KR" altLang="en-US" sz="1300" u="sng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300" u="sng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59290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69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부제목 2">
            <a:extLst>
              <a:ext uri="{FF2B5EF4-FFF2-40B4-BE49-F238E27FC236}">
                <a16:creationId xmlns:a16="http://schemas.microsoft.com/office/drawing/2014/main" id="{ADF8FB7D-4979-4CFA-BE6A-F00387430BEB}"/>
              </a:ext>
            </a:extLst>
          </p:cNvPr>
          <p:cNvSpPr txBox="1">
            <a:spLocks/>
          </p:cNvSpPr>
          <p:nvPr/>
        </p:nvSpPr>
        <p:spPr>
          <a:xfrm>
            <a:off x="640359" y="640724"/>
            <a:ext cx="5206767" cy="1003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2700" b="1" dirty="0">
                <a:latin typeface="돋움" panose="020B0600000101010101" pitchFamily="50" charset="-127"/>
                <a:ea typeface="돋움" panose="020B0600000101010101" pitchFamily="50" charset="-127"/>
              </a:rPr>
              <a:t>지원자 유의사항</a:t>
            </a:r>
            <a:endParaRPr lang="en-US" altLang="ko-KR" sz="2700" b="1" dirty="0">
              <a:latin typeface="돋움" panose="020B0600000101010101" pitchFamily="50" charset="-127"/>
              <a:ea typeface="돋움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2700" b="1" dirty="0">
                <a:latin typeface="돋움" panose="020B0600000101010101" pitchFamily="50" charset="-127"/>
                <a:ea typeface="돋움" panose="020B0600000101010101" pitchFamily="50" charset="-127"/>
              </a:rPr>
              <a:t>Notice</a:t>
            </a:r>
            <a:endParaRPr lang="ko-KR" altLang="en-US" sz="2700" b="1" dirty="0">
              <a:latin typeface="돋움" panose="020B0600000101010101" pitchFamily="50" charset="-127"/>
              <a:ea typeface="돋움" panose="020B0600000101010101" pitchFamily="50" charset="-127"/>
            </a:endParaRP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AA9E4A03-2F36-4F15-ACD2-39797E8394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130815"/>
              </p:ext>
            </p:extLst>
          </p:nvPr>
        </p:nvGraphicFramePr>
        <p:xfrm>
          <a:off x="707472" y="1862356"/>
          <a:ext cx="10606480" cy="435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03240">
                  <a:extLst>
                    <a:ext uri="{9D8B030D-6E8A-4147-A177-3AD203B41FA5}">
                      <a16:colId xmlns:a16="http://schemas.microsoft.com/office/drawing/2014/main" val="2780619921"/>
                    </a:ext>
                  </a:extLst>
                </a:gridCol>
                <a:gridCol w="5303240">
                  <a:extLst>
                    <a:ext uri="{9D8B030D-6E8A-4147-A177-3AD203B41FA5}">
                      <a16:colId xmlns:a16="http://schemas.microsoft.com/office/drawing/2014/main" val="3042527714"/>
                    </a:ext>
                  </a:extLst>
                </a:gridCol>
              </a:tblGrid>
              <a:tr h="435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300" b="1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*</a:t>
                      </a:r>
                      <a:r>
                        <a:rPr lang="ko-KR" altLang="en-US" sz="1300" b="1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슬라이드 기본형식을 지켜 </a:t>
                      </a:r>
                      <a:r>
                        <a:rPr lang="ko-KR" altLang="en-US" sz="1300" b="1" u="sng" dirty="0">
                          <a:solidFill>
                            <a:srgbClr val="FF0000"/>
                          </a:solidFill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총 </a:t>
                      </a:r>
                      <a:r>
                        <a:rPr lang="en-US" altLang="ko-KR" sz="1300" b="1" u="sng" dirty="0">
                          <a:solidFill>
                            <a:srgbClr val="FF0000"/>
                          </a:solidFill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10</a:t>
                      </a:r>
                      <a:r>
                        <a:rPr lang="ko-KR" altLang="en-US" sz="1300" b="1" u="sng" dirty="0">
                          <a:solidFill>
                            <a:srgbClr val="FF0000"/>
                          </a:solidFill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장</a:t>
                      </a:r>
                      <a:r>
                        <a:rPr lang="ko-KR" altLang="en-US" sz="1300" b="1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을 넘지 않게 작성해주세요</a:t>
                      </a:r>
                      <a:r>
                        <a:rPr lang="en-US" altLang="ko-KR" sz="1300" b="1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1300" b="1" u="sng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300" b="1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*서류제출</a:t>
                      </a:r>
                      <a:r>
                        <a:rPr lang="en-US" altLang="ko-KR" sz="1300" b="1" u="none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:</a:t>
                      </a:r>
                      <a:r>
                        <a:rPr lang="en-US" altLang="ko-KR" sz="1300" u="none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 </a:t>
                      </a:r>
                      <a:r>
                        <a:rPr lang="ko-KR" altLang="en-US" sz="1300" u="none" dirty="0">
                          <a:latin typeface="돋움" panose="020B0600000101010101" pitchFamily="50" charset="-127"/>
                          <a:ea typeface="돋움" panose="020B0600000101010101" pitchFamily="50" charset="-127"/>
                          <a:hlinkClick r:id="rId2"/>
                        </a:rPr>
                        <a:t>이메일</a:t>
                      </a:r>
                      <a:r>
                        <a:rPr lang="en-US" altLang="ko-KR" sz="1300" b="1" u="none" dirty="0">
                          <a:latin typeface="돋움" panose="020B0600000101010101" pitchFamily="50" charset="-127"/>
                          <a:ea typeface="돋움" panose="020B0600000101010101" pitchFamily="50" charset="-127"/>
                          <a:hlinkClick r:id="rId2"/>
                        </a:rPr>
                        <a:t>giaf.master@gmail.com</a:t>
                      </a:r>
                      <a:r>
                        <a:rPr lang="en-US" altLang="ko-KR" sz="1300" b="1" u="none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3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*서류제출이 정상적으로 완료되면 접수확인 메일이 발송됩니다</a:t>
                      </a:r>
                      <a:r>
                        <a:rPr lang="en-US" altLang="ko-KR" sz="13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0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(</a:t>
                      </a:r>
                      <a:r>
                        <a:rPr lang="ko-KR" altLang="en-US" sz="10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주말제외 </a:t>
                      </a:r>
                      <a:r>
                        <a:rPr lang="en-US" altLang="ko-KR" sz="10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2</a:t>
                      </a:r>
                      <a:r>
                        <a:rPr lang="ko-KR" altLang="en-US" sz="1000" u="sng" dirty="0" err="1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일이내</a:t>
                      </a:r>
                      <a:r>
                        <a:rPr lang="en-US" altLang="ko-KR" sz="1000" u="sng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ko-KR" sz="1300" u="none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300" u="none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*기타문의</a:t>
                      </a:r>
                      <a:r>
                        <a:rPr lang="en-US" altLang="ko-KR" sz="1300" u="none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: </a:t>
                      </a:r>
                      <a:r>
                        <a:rPr lang="ko-KR" altLang="en-US" sz="1300" u="none" dirty="0">
                          <a:latin typeface="돋움" panose="020B0600000101010101" pitchFamily="50" charset="-127"/>
                          <a:ea typeface="돋움" panose="020B0600000101010101" pitchFamily="50" charset="-127"/>
                        </a:rPr>
                        <a:t>이메일 </a:t>
                      </a:r>
                      <a:r>
                        <a:rPr lang="en-US" altLang="ko-KR" sz="1300" u="none" dirty="0">
                          <a:latin typeface="돋움" panose="020B0600000101010101" pitchFamily="50" charset="-127"/>
                          <a:ea typeface="돋움" panose="020B0600000101010101" pitchFamily="50" charset="-127"/>
                          <a:hlinkClick r:id="rId3"/>
                        </a:rPr>
                        <a:t>giaf.master@gmail.com</a:t>
                      </a:r>
                      <a:endParaRPr lang="en-US" altLang="ko-KR" sz="1300" u="none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ko-KR" sz="1300" b="1" kern="120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본 지원</a:t>
                      </a:r>
                      <a:r>
                        <a:rPr lang="ko-KR" altLang="en-US" sz="1300" b="1" kern="120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자</a:t>
                      </a:r>
                      <a:r>
                        <a:rPr lang="ko-KR" altLang="ko-KR" sz="1300" b="1" kern="120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는 </a:t>
                      </a:r>
                      <a:r>
                        <a:rPr lang="ko-KR" altLang="en-US" sz="1300" b="1" kern="120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광화문국제아트페스티벌과 약속의 자전거가 함께하는</a:t>
                      </a:r>
                      <a:endParaRPr lang="en-US" altLang="ko-KR" sz="1300" b="1" kern="1200" dirty="0">
                        <a:solidFill>
                          <a:schemeClr val="tx1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  <a:cs typeface="+mn-cs"/>
                      </a:endParaRPr>
                    </a:p>
                    <a:p>
                      <a:pPr algn="ctr"/>
                      <a:r>
                        <a:rPr lang="ko-KR" altLang="en-US" sz="1300" b="1" kern="120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아트 </a:t>
                      </a:r>
                      <a:r>
                        <a:rPr lang="ko-KR" altLang="en-US" sz="1300" b="1" kern="1200" dirty="0" err="1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바이시클</a:t>
                      </a:r>
                      <a:r>
                        <a:rPr lang="ko-KR" altLang="en-US" sz="1300" b="1" kern="120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 프로젝트에 </a:t>
                      </a:r>
                      <a:r>
                        <a:rPr lang="ko-KR" altLang="ko-KR" sz="1300" b="1" kern="120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지원하며</a:t>
                      </a:r>
                      <a:r>
                        <a:rPr lang="en-US" altLang="ko-KR" sz="1300" b="1" kern="120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300" b="1" kern="120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공식 홈페이지에</a:t>
                      </a:r>
                      <a:r>
                        <a:rPr lang="ko-KR" altLang="ko-KR" sz="1300" b="1" kern="120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 명시된</a:t>
                      </a:r>
                      <a:endParaRPr lang="en-US" altLang="ko-KR" sz="1300" b="1" kern="1200" dirty="0">
                        <a:solidFill>
                          <a:schemeClr val="tx1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  <a:cs typeface="+mn-cs"/>
                      </a:endParaRPr>
                    </a:p>
                    <a:p>
                      <a:pPr algn="ctr"/>
                      <a:r>
                        <a:rPr lang="ko-KR" altLang="en-US" sz="1300" b="1" kern="120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세부사항 및 공모 관련 유의사항을</a:t>
                      </a:r>
                      <a:r>
                        <a:rPr lang="en-US" altLang="ko-KR" sz="1300" b="1" kern="120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 </a:t>
                      </a:r>
                      <a:r>
                        <a:rPr lang="ko-KR" altLang="ko-KR" sz="1300" b="1" kern="120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충분히 숙지하였음을 확인합니다</a:t>
                      </a:r>
                      <a:r>
                        <a:rPr lang="en-US" altLang="ko-KR" sz="1300" b="1" kern="120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.</a:t>
                      </a:r>
                    </a:p>
                    <a:p>
                      <a:pPr algn="ctr"/>
                      <a:endParaRPr lang="en-US" altLang="ko-KR" sz="1300" b="1" u="sng" kern="1200" dirty="0">
                        <a:solidFill>
                          <a:schemeClr val="tx1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  <a:cs typeface="+mn-cs"/>
                      </a:endParaRPr>
                    </a:p>
                    <a:p>
                      <a:pPr algn="ctr"/>
                      <a:r>
                        <a:rPr lang="en-US" altLang="ko-KR" sz="1300" b="1" u="sng" kern="120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2019</a:t>
                      </a:r>
                      <a:r>
                        <a:rPr lang="ko-KR" altLang="en-US" sz="1300" b="1" u="sng" kern="120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년   월    일</a:t>
                      </a:r>
                      <a:endParaRPr lang="en-US" altLang="ko-KR" sz="1300" b="1" u="sng" kern="1200" dirty="0">
                        <a:solidFill>
                          <a:schemeClr val="tx1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  <a:cs typeface="+mn-cs"/>
                      </a:endParaRPr>
                    </a:p>
                    <a:p>
                      <a:pPr algn="ctr"/>
                      <a:endParaRPr lang="en-US" altLang="ko-KR" sz="1300" b="1" u="sng" kern="1200" dirty="0">
                        <a:solidFill>
                          <a:schemeClr val="tx1"/>
                        </a:solidFill>
                        <a:effectLst/>
                        <a:latin typeface="돋움" panose="020B0600000101010101" pitchFamily="50" charset="-127"/>
                        <a:ea typeface="돋움" panose="020B0600000101010101" pitchFamily="50" charset="-127"/>
                        <a:cs typeface="+mn-cs"/>
                      </a:endParaRPr>
                    </a:p>
                    <a:p>
                      <a:pPr algn="r"/>
                      <a:r>
                        <a:rPr lang="ko-KR" altLang="en-US" sz="1300" b="1" u="sng" kern="1200" dirty="0">
                          <a:solidFill>
                            <a:schemeClr val="tx1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지원자 </a:t>
                      </a:r>
                      <a:r>
                        <a:rPr lang="en-US" altLang="ko-KR" sz="1300" b="0" i="1" u="sng" kern="1200" dirty="0">
                          <a:solidFill>
                            <a:srgbClr val="00B0F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300" b="0" i="1" u="sng" kern="1200" dirty="0">
                          <a:solidFill>
                            <a:srgbClr val="00B0F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성명</a:t>
                      </a:r>
                      <a:r>
                        <a:rPr lang="en-US" altLang="ko-KR" sz="1300" b="0" i="1" u="sng" kern="1200" dirty="0">
                          <a:solidFill>
                            <a:srgbClr val="00B0F0"/>
                          </a:solidFill>
                          <a:effectLst/>
                          <a:latin typeface="돋움" panose="020B0600000101010101" pitchFamily="50" charset="-127"/>
                          <a:ea typeface="돋움" panose="020B0600000101010101" pitchFamily="50" charset="-127"/>
                          <a:cs typeface="+mn-cs"/>
                        </a:rPr>
                        <a:t>)</a:t>
                      </a:r>
                      <a:endParaRPr lang="en-US" altLang="ko-KR" sz="1300" u="sng" dirty="0">
                        <a:latin typeface="돋움" panose="020B0600000101010101" pitchFamily="50" charset="-127"/>
                        <a:ea typeface="돋움" panose="020B0600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59290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666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232</Words>
  <Application>Microsoft Office PowerPoint</Application>
  <PresentationFormat>와이드스크린</PresentationFormat>
  <Paragraphs>43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돋움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FC1</dc:creator>
  <cp:lastModifiedBy>FC1</cp:lastModifiedBy>
  <cp:revision>16</cp:revision>
  <dcterms:created xsi:type="dcterms:W3CDTF">2019-01-07T08:58:16Z</dcterms:created>
  <dcterms:modified xsi:type="dcterms:W3CDTF">2019-03-04T15:17:36Z</dcterms:modified>
</cp:coreProperties>
</file>